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3/14/2020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4839" y="888274"/>
            <a:ext cx="10458405" cy="1867989"/>
          </a:xfrm>
        </p:spPr>
        <p:txBody>
          <a:bodyPr/>
          <a:lstStyle/>
          <a:p>
            <a:pPr algn="ctr"/>
            <a:r>
              <a:rPr lang="fa-IR" dirty="0" smtClean="0">
                <a:solidFill>
                  <a:schemeClr val="bg1"/>
                </a:solidFill>
                <a:cs typeface="B Titr" panose="00000700000000000000" pitchFamily="2" charset="-78"/>
              </a:rPr>
              <a:t>آموزش استفاده از سرویس ویدئو کنفرانس </a:t>
            </a:r>
            <a:br>
              <a:rPr lang="fa-IR" dirty="0" smtClean="0">
                <a:solidFill>
                  <a:schemeClr val="bg1"/>
                </a:solidFill>
                <a:cs typeface="B Titr" panose="00000700000000000000" pitchFamily="2" charset="-78"/>
              </a:rPr>
            </a:br>
            <a:r>
              <a:rPr lang="fa-IR" sz="4000" dirty="0" smtClean="0">
                <a:solidFill>
                  <a:schemeClr val="bg1"/>
                </a:solidFill>
                <a:cs typeface="B Titr" panose="00000700000000000000" pitchFamily="2" charset="-78"/>
              </a:rPr>
              <a:t>سازمان گسترش و نوسازی صنایع ایران</a:t>
            </a:r>
            <a:endParaRPr lang="fa-IR" sz="4000" dirty="0">
              <a:solidFill>
                <a:schemeClr val="bg1"/>
              </a:solidFill>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527" y="2756263"/>
            <a:ext cx="3331028" cy="3331028"/>
          </a:xfrm>
          <a:prstGeom prst="rect">
            <a:avLst/>
          </a:prstGeom>
        </p:spPr>
      </p:pic>
      <p:sp>
        <p:nvSpPr>
          <p:cNvPr id="5" name="Rounded Rectangle 4"/>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71725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372532"/>
            <a:ext cx="11155681" cy="1507067"/>
          </a:xfrm>
        </p:spPr>
        <p:txBody>
          <a:bodyPr>
            <a:noAutofit/>
          </a:bodyPr>
          <a:lstStyle/>
          <a:p>
            <a:pPr algn="just"/>
            <a:r>
              <a:rPr lang="fa-IR" sz="2400" dirty="0" smtClean="0">
                <a:solidFill>
                  <a:schemeClr val="bg1"/>
                </a:solidFill>
                <a:cs typeface="B Titr" panose="00000700000000000000" pitchFamily="2" charset="-78"/>
              </a:rPr>
              <a:t>روی لینک ارسالی(از طریق ایمیل)کلیک نمائید و در صورتیکه ادمین اتاق جلسه هستید نام کاربری و </a:t>
            </a:r>
            <a:br>
              <a:rPr lang="fa-IR" sz="2400" dirty="0" smtClean="0">
                <a:solidFill>
                  <a:schemeClr val="bg1"/>
                </a:solidFill>
                <a:cs typeface="B Titr" panose="00000700000000000000" pitchFamily="2" charset="-78"/>
              </a:rPr>
            </a:br>
            <a:r>
              <a:rPr lang="fa-IR" sz="2400" dirty="0" smtClean="0">
                <a:solidFill>
                  <a:schemeClr val="bg1"/>
                </a:solidFill>
                <a:cs typeface="B Titr" panose="00000700000000000000" pitchFamily="2" charset="-78"/>
              </a:rPr>
              <a:t>رمز عبور که از طریق ایمیل برای هر معاونت و مدیریت ارسال گردیده است را تایپ نموده و روی عبارت "ورود" کلید نمائید. در صورتیکه ادمین اتاق جلسه نیستید، برای ورود به جلسه آنلاین روی عبارت "مهمان" کلیک نمائید.</a:t>
            </a:r>
            <a:endParaRPr lang="fa-IR" sz="2400" dirty="0">
              <a:solidFill>
                <a:schemeClr val="bg1"/>
              </a:solidFill>
              <a:cs typeface="B Titr" panose="00000700000000000000" pitchFamily="2" charset="-78"/>
            </a:endParaRPr>
          </a:p>
        </p:txBody>
      </p:sp>
      <p:pic>
        <p:nvPicPr>
          <p:cNvPr id="3" name="Picture 2"/>
          <p:cNvPicPr>
            <a:picLocks noChangeAspect="1"/>
          </p:cNvPicPr>
          <p:nvPr/>
        </p:nvPicPr>
        <p:blipFill rotWithShape="1">
          <a:blip r:embed="rId2"/>
          <a:srcRect l="9070" t="18661" r="12217" b="12411"/>
          <a:stretch/>
        </p:blipFill>
        <p:spPr>
          <a:xfrm>
            <a:off x="1943100" y="1879599"/>
            <a:ext cx="8314506" cy="4093622"/>
          </a:xfrm>
          <a:prstGeom prst="rect">
            <a:avLst/>
          </a:prstGeom>
        </p:spPr>
      </p:pic>
      <p:sp>
        <p:nvSpPr>
          <p:cNvPr id="4" name="Rounded Rectangle 3"/>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5"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33870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372532"/>
            <a:ext cx="11155681" cy="1507067"/>
          </a:xfrm>
        </p:spPr>
        <p:txBody>
          <a:bodyPr>
            <a:noAutofit/>
          </a:bodyPr>
          <a:lstStyle/>
          <a:p>
            <a:pPr algn="just"/>
            <a:r>
              <a:rPr lang="fa-IR" sz="2400" dirty="0" smtClean="0">
                <a:solidFill>
                  <a:schemeClr val="bg1"/>
                </a:solidFill>
                <a:cs typeface="B Titr" panose="00000700000000000000" pitchFamily="2" charset="-78"/>
              </a:rPr>
              <a:t>اگر با یوزر ادمین لاگین شده باشید در ابتدا باید برای فعال سازی میکروفون روی آن کلیک نمائید.</a:t>
            </a:r>
            <a:endParaRPr lang="fa-IR" sz="2400" dirty="0">
              <a:solidFill>
                <a:schemeClr val="bg1"/>
              </a:solidFill>
              <a:cs typeface="B Titr" panose="00000700000000000000" pitchFamily="2" charset="-78"/>
            </a:endParaRPr>
          </a:p>
        </p:txBody>
      </p:sp>
      <p:pic>
        <p:nvPicPr>
          <p:cNvPr id="4" name="Picture 3"/>
          <p:cNvPicPr>
            <a:picLocks noChangeAspect="1"/>
          </p:cNvPicPr>
          <p:nvPr/>
        </p:nvPicPr>
        <p:blipFill rotWithShape="1">
          <a:blip r:embed="rId2"/>
          <a:srcRect l="-366" t="9732" r="-233" b="6161"/>
          <a:stretch/>
        </p:blipFill>
        <p:spPr>
          <a:xfrm>
            <a:off x="2063931" y="1672045"/>
            <a:ext cx="8311554" cy="3906927"/>
          </a:xfrm>
          <a:prstGeom prst="rect">
            <a:avLst/>
          </a:prstGeom>
        </p:spPr>
      </p:pic>
      <p:sp>
        <p:nvSpPr>
          <p:cNvPr id="5" name="Rounded Rectangle 4"/>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2260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3" y="372532"/>
            <a:ext cx="11155681" cy="1507067"/>
          </a:xfrm>
        </p:spPr>
        <p:txBody>
          <a:bodyPr>
            <a:noAutofit/>
          </a:bodyPr>
          <a:lstStyle/>
          <a:p>
            <a:pPr algn="just"/>
            <a:r>
              <a:rPr lang="fa-IR" sz="2400" dirty="0" smtClean="0">
                <a:solidFill>
                  <a:schemeClr val="bg1"/>
                </a:solidFill>
                <a:cs typeface="B Titr" panose="00000700000000000000" pitchFamily="2" charset="-78"/>
              </a:rPr>
              <a:t>در صورتیکه با یوزرمهمان وارد اتاق جلسه گردیده اید، در ابتدا باید نام و نام خانوادگی خود را وارد و تائید نمائید.</a:t>
            </a:r>
            <a:endParaRPr lang="fa-IR" sz="2400" dirty="0">
              <a:solidFill>
                <a:schemeClr val="bg1"/>
              </a:solidFill>
              <a:cs typeface="B Titr" panose="00000700000000000000" pitchFamily="2" charset="-78"/>
            </a:endParaRPr>
          </a:p>
        </p:txBody>
      </p:sp>
      <p:pic>
        <p:nvPicPr>
          <p:cNvPr id="4" name="Picture 3"/>
          <p:cNvPicPr>
            <a:picLocks noChangeAspect="1"/>
          </p:cNvPicPr>
          <p:nvPr/>
        </p:nvPicPr>
        <p:blipFill rotWithShape="1">
          <a:blip r:embed="rId2"/>
          <a:srcRect l="-65" t="10446" r="268" b="4732"/>
          <a:stretch/>
        </p:blipFill>
        <p:spPr>
          <a:xfrm>
            <a:off x="1384579" y="1698172"/>
            <a:ext cx="8856782" cy="4232366"/>
          </a:xfrm>
          <a:prstGeom prst="rect">
            <a:avLst/>
          </a:prstGeom>
        </p:spPr>
      </p:pic>
      <p:sp>
        <p:nvSpPr>
          <p:cNvPr id="5" name="Rounded Rectangle 4"/>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6"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30673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50" y="235132"/>
            <a:ext cx="6152605" cy="743130"/>
          </a:xfrm>
        </p:spPr>
        <p:txBody>
          <a:bodyPr>
            <a:noAutofit/>
          </a:bodyPr>
          <a:lstStyle/>
          <a:p>
            <a:pPr algn="just"/>
            <a:r>
              <a:rPr lang="fa-IR" sz="2400" dirty="0" smtClean="0">
                <a:solidFill>
                  <a:schemeClr val="bg1"/>
                </a:solidFill>
                <a:cs typeface="B Titr" panose="00000700000000000000" pitchFamily="2" charset="-78"/>
              </a:rPr>
              <a:t>اطاق جلسات از چهار بخش کلی </a:t>
            </a:r>
            <a:r>
              <a:rPr lang="fa-IR" sz="2400" dirty="0" smtClean="0">
                <a:solidFill>
                  <a:schemeClr val="bg1"/>
                </a:solidFill>
                <a:cs typeface="B Titr" panose="00000700000000000000" pitchFamily="2" charset="-78"/>
              </a:rPr>
              <a:t>تشکیل </a:t>
            </a:r>
            <a:r>
              <a:rPr lang="fa-IR" sz="2400" dirty="0" smtClean="0">
                <a:solidFill>
                  <a:schemeClr val="bg1"/>
                </a:solidFill>
                <a:cs typeface="B Titr" panose="00000700000000000000" pitchFamily="2" charset="-78"/>
              </a:rPr>
              <a:t>شده است</a:t>
            </a:r>
            <a:endParaRPr lang="fa-IR" sz="2400" dirty="0">
              <a:solidFill>
                <a:schemeClr val="bg1"/>
              </a:solidFill>
              <a:cs typeface="B Titr" panose="00000700000000000000" pitchFamily="2" charset="-78"/>
            </a:endParaRPr>
          </a:p>
        </p:txBody>
      </p:sp>
      <p:sp>
        <p:nvSpPr>
          <p:cNvPr id="5" name="Title 1"/>
          <p:cNvSpPr txBox="1">
            <a:spLocks/>
          </p:cNvSpPr>
          <p:nvPr/>
        </p:nvSpPr>
        <p:spPr>
          <a:xfrm>
            <a:off x="9353004" y="1704605"/>
            <a:ext cx="2838996" cy="1926870"/>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1800" dirty="0" smtClean="0">
                <a:solidFill>
                  <a:schemeClr val="bg1"/>
                </a:solidFill>
                <a:cs typeface="B Titr" panose="00000700000000000000" pitchFamily="2" charset="-78"/>
              </a:rPr>
              <a:t>بخش کاربران : دراین قسمت لیست کلیه کاربران نمایش داده می شود که مدیر می تواند نقش کاربران را از کاربر عادی به ارائه کننده تغییر دهد تا فرد بتواند ارائه خود را انجام دهد.</a:t>
            </a:r>
            <a:endParaRPr lang="fa-IR" sz="1800" dirty="0">
              <a:solidFill>
                <a:schemeClr val="bg1"/>
              </a:solidFill>
              <a:cs typeface="B Titr" panose="00000700000000000000" pitchFamily="2" charset="-78"/>
            </a:endParaRPr>
          </a:p>
        </p:txBody>
      </p:sp>
      <p:pic>
        <p:nvPicPr>
          <p:cNvPr id="6" name="Picture 5"/>
          <p:cNvPicPr>
            <a:picLocks noChangeAspect="1"/>
          </p:cNvPicPr>
          <p:nvPr/>
        </p:nvPicPr>
        <p:blipFill rotWithShape="1">
          <a:blip r:embed="rId2"/>
          <a:srcRect l="36" t="9909" r="-32" b="4911"/>
          <a:stretch/>
        </p:blipFill>
        <p:spPr>
          <a:xfrm>
            <a:off x="378822" y="1704605"/>
            <a:ext cx="8974182" cy="4297876"/>
          </a:xfrm>
          <a:prstGeom prst="rect">
            <a:avLst/>
          </a:prstGeom>
        </p:spPr>
      </p:pic>
      <p:sp>
        <p:nvSpPr>
          <p:cNvPr id="7" name="Title 1"/>
          <p:cNvSpPr txBox="1">
            <a:spLocks/>
          </p:cNvSpPr>
          <p:nvPr/>
        </p:nvSpPr>
        <p:spPr>
          <a:xfrm>
            <a:off x="9353004" y="3853543"/>
            <a:ext cx="2838996" cy="1926870"/>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1800" dirty="0" smtClean="0">
                <a:solidFill>
                  <a:schemeClr val="bg1"/>
                </a:solidFill>
                <a:cs typeface="B Titr" panose="00000700000000000000" pitchFamily="2" charset="-78"/>
              </a:rPr>
              <a:t>بخش </a:t>
            </a:r>
            <a:r>
              <a:rPr lang="fa-IR" sz="1800" dirty="0" smtClean="0">
                <a:solidFill>
                  <a:schemeClr val="bg1"/>
                </a:solidFill>
                <a:cs typeface="B Titr" panose="00000700000000000000" pitchFamily="2" charset="-78"/>
              </a:rPr>
              <a:t>گفتگوی </a:t>
            </a:r>
            <a:r>
              <a:rPr lang="fa-IR" sz="1800" dirty="0" smtClean="0">
                <a:solidFill>
                  <a:schemeClr val="bg1"/>
                </a:solidFill>
                <a:cs typeface="B Titr" panose="00000700000000000000" pitchFamily="2" charset="-78"/>
              </a:rPr>
              <a:t>متنی : دراین قسمت کاربران می توانند پیام متنی خود را تایپ نموده و برای دیگر افراد حاضر در جسله ارسال نمایند.</a:t>
            </a:r>
            <a:endParaRPr lang="fa-IR" sz="1800" dirty="0">
              <a:solidFill>
                <a:schemeClr val="bg1"/>
              </a:solidFill>
              <a:cs typeface="B Titr" panose="00000700000000000000" pitchFamily="2" charset="-78"/>
            </a:endParaRPr>
          </a:p>
        </p:txBody>
      </p:sp>
      <p:sp>
        <p:nvSpPr>
          <p:cNvPr id="8" name="Rounded Rectangle 7"/>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9"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8657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3955" y="195943"/>
            <a:ext cx="11390811" cy="966650"/>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1800" dirty="0" smtClean="0">
                <a:solidFill>
                  <a:schemeClr val="bg1"/>
                </a:solidFill>
                <a:cs typeface="B Titr" panose="00000700000000000000" pitchFamily="2" charset="-78"/>
              </a:rPr>
              <a:t>بخش فعال سازی امکانات اتاق جلسات آنلاین:</a:t>
            </a:r>
          </a:p>
          <a:p>
            <a:pPr algn="just"/>
            <a:r>
              <a:rPr lang="fa-IR" sz="1800" dirty="0" smtClean="0">
                <a:solidFill>
                  <a:schemeClr val="bg1"/>
                </a:solidFill>
                <a:cs typeface="B Titr" panose="00000700000000000000" pitchFamily="2" charset="-78"/>
              </a:rPr>
              <a:t>اتاق جلسات امکاناتی از قبیل بلندگو، میکروفون، ارائه فایل پاورپوینت برای نمایش به دیگر کاربران حاضر در جلسه، دوربین، تخته سیاه و اشتراک گذاری  صفحه کامپیوتر خود را دارا می باشد.</a:t>
            </a:r>
            <a:endParaRPr lang="fa-IR" sz="1800" dirty="0">
              <a:solidFill>
                <a:schemeClr val="bg1"/>
              </a:solidFill>
              <a:cs typeface="B Titr" panose="00000700000000000000" pitchFamily="2" charset="-78"/>
            </a:endParaRPr>
          </a:p>
        </p:txBody>
      </p:sp>
      <p:pic>
        <p:nvPicPr>
          <p:cNvPr id="4" name="Picture 3"/>
          <p:cNvPicPr>
            <a:picLocks noChangeAspect="1"/>
          </p:cNvPicPr>
          <p:nvPr/>
        </p:nvPicPr>
        <p:blipFill rotWithShape="1">
          <a:blip r:embed="rId2"/>
          <a:srcRect l="135" t="9731" r="471" b="5089"/>
          <a:stretch/>
        </p:blipFill>
        <p:spPr>
          <a:xfrm>
            <a:off x="4794069" y="1502227"/>
            <a:ext cx="7210697" cy="4767943"/>
          </a:xfrm>
          <a:prstGeom prst="rect">
            <a:avLst/>
          </a:prstGeom>
        </p:spPr>
      </p:pic>
      <p:sp>
        <p:nvSpPr>
          <p:cNvPr id="8" name="Title 1"/>
          <p:cNvSpPr txBox="1">
            <a:spLocks/>
          </p:cNvSpPr>
          <p:nvPr/>
        </p:nvSpPr>
        <p:spPr>
          <a:xfrm>
            <a:off x="58783" y="1340364"/>
            <a:ext cx="4493623" cy="4862598"/>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1600" b="1" dirty="0" smtClean="0">
                <a:solidFill>
                  <a:schemeClr val="bg1"/>
                </a:solidFill>
                <a:cs typeface="B Nazanin" panose="00000400000000000000" pitchFamily="2" charset="-78"/>
              </a:rPr>
              <a:t>بلندگو : جهت شنیدن صحبت های افراد حاضر در جلسه این گزینه باید فعال گردد.</a:t>
            </a:r>
          </a:p>
          <a:p>
            <a:pPr algn="just"/>
            <a:r>
              <a:rPr lang="fa-IR" sz="1600" b="1" dirty="0" smtClean="0">
                <a:solidFill>
                  <a:schemeClr val="bg1"/>
                </a:solidFill>
                <a:cs typeface="B Nazanin" panose="00000400000000000000" pitchFamily="2" charset="-78"/>
              </a:rPr>
              <a:t>میکروفون : درصورتیکه فرد بخواهد در جلسه صحبت کند باید آن را فعال کند .البته اگر با یوزر مهمان وارد شده اید ابتدا شما باید درخواست خود را از طریق علامت دستی که بالای صفحه نمایش داده می شود ارسال کرده و پس از تائید ادمین و یا تغییر نقش شما به ارائه دهنده امکان آن برای شما فعال          می گردد.</a:t>
            </a:r>
          </a:p>
          <a:p>
            <a:pPr algn="just"/>
            <a:r>
              <a:rPr lang="fa-IR" sz="1600" b="1" dirty="0" smtClean="0">
                <a:solidFill>
                  <a:schemeClr val="bg1"/>
                </a:solidFill>
                <a:cs typeface="B Nazanin" panose="00000400000000000000" pitchFamily="2" charset="-78"/>
              </a:rPr>
              <a:t>دوربین : برای فعال سازی دوربین و نمایش تصویر شما روی این قسمت کلیک می نمائید ( در صورتیکه با یوزر مهمان وارد     شده اید باید از طریق درخواست آن را فعال نمائید.)</a:t>
            </a:r>
          </a:p>
          <a:p>
            <a:pPr algn="just"/>
            <a:r>
              <a:rPr lang="fa-IR" sz="1600" b="1" dirty="0" smtClean="0">
                <a:solidFill>
                  <a:schemeClr val="bg1"/>
                </a:solidFill>
                <a:cs typeface="B Nazanin" panose="00000400000000000000" pitchFamily="2" charset="-78"/>
              </a:rPr>
              <a:t>اشتراک گذاری صفحه دسکتاپ: در صورتیکه بخواهید صفحه دسکتاپ خود را به اشتراک بگذارید از این قسمت اقدام کنید.</a:t>
            </a:r>
          </a:p>
          <a:p>
            <a:pPr algn="just"/>
            <a:r>
              <a:rPr lang="fa-IR" sz="1600" b="1" dirty="0" smtClean="0">
                <a:solidFill>
                  <a:schemeClr val="bg1"/>
                </a:solidFill>
                <a:cs typeface="B Nazanin" panose="00000400000000000000" pitchFamily="2" charset="-78"/>
              </a:rPr>
              <a:t>تخته سیاه : در صورتیکه بخواهید مطلبی را روی تخته برای دیگر کاربران نمایش دهید از این طریق اقدام می کنید.</a:t>
            </a:r>
          </a:p>
          <a:p>
            <a:pPr algn="just"/>
            <a:r>
              <a:rPr lang="fa-IR" sz="1600" b="1" dirty="0" smtClean="0">
                <a:solidFill>
                  <a:schemeClr val="bg1"/>
                </a:solidFill>
                <a:cs typeface="B Nazanin" panose="00000400000000000000" pitchFamily="2" charset="-78"/>
              </a:rPr>
              <a:t>ارائه فایل : در صورتیکه بخواهید برای دیگران فایلی را به اشتراک بگذارید و یا فایل پاور پوینتی را جهت ارائه به دیگران ارئه دهید از این طریق اقدام می نمائید</a:t>
            </a:r>
            <a:endParaRPr lang="fa-IR" sz="1600" b="1" dirty="0">
              <a:solidFill>
                <a:schemeClr val="bg1"/>
              </a:solidFill>
              <a:cs typeface="B Nazanin" panose="00000400000000000000" pitchFamily="2" charset="-78"/>
            </a:endParaRPr>
          </a:p>
        </p:txBody>
      </p:sp>
      <p:sp>
        <p:nvSpPr>
          <p:cNvPr id="7" name="Rounded Rectangle 6"/>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9"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86903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8783" y="6202962"/>
            <a:ext cx="2906485" cy="548637"/>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fa-IR"/>
          </a:p>
        </p:txBody>
      </p:sp>
      <p:sp>
        <p:nvSpPr>
          <p:cNvPr id="5" name="Title 1"/>
          <p:cNvSpPr txBox="1">
            <a:spLocks/>
          </p:cNvSpPr>
          <p:nvPr/>
        </p:nvSpPr>
        <p:spPr>
          <a:xfrm>
            <a:off x="3618412" y="156754"/>
            <a:ext cx="5303520" cy="862147"/>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1800" dirty="0" smtClean="0">
                <a:solidFill>
                  <a:schemeClr val="bg1"/>
                </a:solidFill>
                <a:cs typeface="B Titr" panose="00000700000000000000" pitchFamily="2" charset="-78"/>
              </a:rPr>
              <a:t>ارسال درخواست یوزر مهمان برای ارائه و یا صحبت در جلسه :</a:t>
            </a:r>
            <a:endParaRPr lang="fa-IR" sz="1800" dirty="0">
              <a:solidFill>
                <a:schemeClr val="bg1"/>
              </a:solidFill>
              <a:cs typeface="B Titr" panose="00000700000000000000" pitchFamily="2" charset="-78"/>
            </a:endParaRPr>
          </a:p>
        </p:txBody>
      </p:sp>
      <p:pic>
        <p:nvPicPr>
          <p:cNvPr id="2" name="Picture 1"/>
          <p:cNvPicPr>
            <a:picLocks noChangeAspect="1"/>
          </p:cNvPicPr>
          <p:nvPr/>
        </p:nvPicPr>
        <p:blipFill rotWithShape="1">
          <a:blip r:embed="rId2"/>
          <a:srcRect t="10600" r="-32" b="5731"/>
          <a:stretch/>
        </p:blipFill>
        <p:spPr>
          <a:xfrm>
            <a:off x="1629415" y="1990586"/>
            <a:ext cx="9281512" cy="4080178"/>
          </a:xfrm>
          <a:prstGeom prst="rect">
            <a:avLst/>
          </a:prstGeom>
        </p:spPr>
      </p:pic>
      <p:sp>
        <p:nvSpPr>
          <p:cNvPr id="6" name="Title 1"/>
          <p:cNvSpPr txBox="1">
            <a:spLocks/>
          </p:cNvSpPr>
          <p:nvPr/>
        </p:nvSpPr>
        <p:spPr>
          <a:xfrm>
            <a:off x="1254035" y="1018901"/>
            <a:ext cx="10032273" cy="862147"/>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sz="1800" dirty="0" smtClean="0">
                <a:solidFill>
                  <a:schemeClr val="bg1"/>
                </a:solidFill>
                <a:cs typeface="B Titr" panose="00000700000000000000" pitchFamily="2" charset="-78"/>
              </a:rPr>
              <a:t>در صورتیکه فردی درخواست صحبت، نمایش دوربین، تخته سیاه و یا به اشتراک گذاری فایلی را داشته باشد روی علامت دست کلیک می کند و سپس ادمین جلسه پس از مشاهده درخواست وی( که علامت دست جلوی نام او ظاهر می گردد) امکاناتی که درخواست نموده را فعال و یا به او نقش ارائه دهنده می دهد.</a:t>
            </a:r>
            <a:endParaRPr lang="fa-IR" sz="1800" dirty="0">
              <a:solidFill>
                <a:schemeClr val="bg1"/>
              </a:solidFill>
              <a:cs typeface="B Titr" panose="00000700000000000000" pitchFamily="2" charset="-78"/>
            </a:endParaRPr>
          </a:p>
        </p:txBody>
      </p:sp>
      <p:sp>
        <p:nvSpPr>
          <p:cNvPr id="7" name="Title 1"/>
          <p:cNvSpPr txBox="1">
            <a:spLocks/>
          </p:cNvSpPr>
          <p:nvPr/>
        </p:nvSpPr>
        <p:spPr>
          <a:xfrm>
            <a:off x="166550" y="6152281"/>
            <a:ext cx="2690950" cy="548636"/>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معاونت برنامه ریزی و توسعه</a:t>
            </a:r>
            <a:endParaRPr lang="fa-IR" sz="1200" dirty="0" smtClean="0">
              <a:solidFill>
                <a:schemeClr val="bg1">
                  <a:lumMod val="95000"/>
                  <a:lumOff val="5000"/>
                </a:schemeClr>
              </a:solidFill>
              <a:cs typeface="B Titr" panose="00000700000000000000" pitchFamily="2" charset="-78"/>
            </a:endParaRPr>
          </a:p>
          <a:p>
            <a:pPr algn="ctr"/>
            <a:r>
              <a:rPr lang="fa-IR" sz="1200" dirty="0" smtClean="0">
                <a:solidFill>
                  <a:schemeClr val="bg1">
                    <a:lumMod val="95000"/>
                    <a:lumOff val="5000"/>
                  </a:schemeClr>
                </a:solidFill>
                <a:cs typeface="B Titr" panose="00000700000000000000" pitchFamily="2" charset="-78"/>
              </a:rPr>
              <a:t>مدیریت مهندسی سازمان و فناوری اطلاعات</a:t>
            </a:r>
            <a:endParaRPr lang="fa-IR" sz="1200" dirty="0">
              <a:solidFill>
                <a:schemeClr val="bg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246387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9896" y="2194559"/>
            <a:ext cx="10646229" cy="1985555"/>
          </a:xfrm>
          <a:prstGeom prst="rect">
            <a:avLst/>
          </a:prstGeom>
          <a:effectLst/>
        </p:spPr>
        <p:txBody>
          <a:bodyPr vert="horz" lIns="91440" tIns="45720" rIns="91440" bIns="45720" rtlCol="0" anchor="ctr">
            <a:no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4400" dirty="0" smtClean="0">
                <a:solidFill>
                  <a:schemeClr val="bg1"/>
                </a:solidFill>
                <a:cs typeface="B Titr" panose="00000700000000000000" pitchFamily="2" charset="-78"/>
              </a:rPr>
              <a:t>با </a:t>
            </a:r>
            <a:r>
              <a:rPr lang="fa-IR" sz="4400" dirty="0" smtClean="0">
                <a:solidFill>
                  <a:schemeClr val="bg1"/>
                </a:solidFill>
                <a:cs typeface="B Titr" panose="00000700000000000000" pitchFamily="2" charset="-78"/>
              </a:rPr>
              <a:t>تشکر</a:t>
            </a:r>
          </a:p>
          <a:p>
            <a:pPr algn="ctr"/>
            <a:endParaRPr lang="fa-IR" sz="4400" dirty="0">
              <a:solidFill>
                <a:schemeClr val="bg1"/>
              </a:solidFill>
              <a:cs typeface="B Titr" panose="00000700000000000000" pitchFamily="2" charset="-78"/>
            </a:endParaRPr>
          </a:p>
          <a:p>
            <a:pPr algn="ctr"/>
            <a:endParaRPr lang="fa-IR" sz="4400" dirty="0" smtClean="0">
              <a:solidFill>
                <a:schemeClr val="bg1"/>
              </a:solidFill>
              <a:cs typeface="B Titr" panose="00000700000000000000" pitchFamily="2" charset="-78"/>
            </a:endParaRPr>
          </a:p>
          <a:p>
            <a:pPr algn="ctr"/>
            <a:r>
              <a:rPr lang="fa-IR" sz="4400" dirty="0" smtClean="0">
                <a:solidFill>
                  <a:schemeClr val="bg1"/>
                </a:solidFill>
                <a:cs typeface="B Titr" panose="00000700000000000000" pitchFamily="2" charset="-78"/>
              </a:rPr>
              <a:t>معاونت برنامه ریزی و توسعه</a:t>
            </a:r>
            <a:endParaRPr lang="fa-IR" sz="4400" dirty="0" smtClean="0">
              <a:solidFill>
                <a:schemeClr val="bg1"/>
              </a:solidFill>
              <a:cs typeface="B Titr" panose="00000700000000000000" pitchFamily="2" charset="-78"/>
            </a:endParaRPr>
          </a:p>
          <a:p>
            <a:pPr algn="ctr"/>
            <a:r>
              <a:rPr lang="fa-IR" sz="4400" dirty="0" smtClean="0">
                <a:solidFill>
                  <a:schemeClr val="bg1"/>
                </a:solidFill>
                <a:cs typeface="B Titr" panose="00000700000000000000" pitchFamily="2" charset="-78"/>
              </a:rPr>
              <a:t>مدیریت مهندسی سازمان و فناوری اطلاعات</a:t>
            </a:r>
            <a:endParaRPr lang="fa-IR" sz="4400" dirty="0">
              <a:solidFill>
                <a:schemeClr val="bg1"/>
              </a:solidFill>
              <a:cs typeface="B Titr" panose="00000700000000000000" pitchFamily="2" charset="-78"/>
            </a:endParaRPr>
          </a:p>
        </p:txBody>
      </p:sp>
    </p:spTree>
    <p:extLst>
      <p:ext uri="{BB962C8B-B14F-4D97-AF65-F5344CB8AC3E}">
        <p14:creationId xmlns:p14="http://schemas.microsoft.com/office/powerpoint/2010/main" val="133283936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975645C45E59D641AA18979CE88A721D" ma:contentTypeVersion="1" ma:contentTypeDescription="ایجاد سند جدید" ma:contentTypeScope="" ma:versionID="ebbdfedad1ad0fa7215dd16e0544b3f6">
  <xsd:schema xmlns:xsd="http://www.w3.org/2001/XMLSchema" xmlns:xs="http://www.w3.org/2001/XMLSchema" xmlns:p="http://schemas.microsoft.com/office/2006/metadata/properties" xmlns:ns1="http://schemas.microsoft.com/sharepoint/v3" targetNamespace="http://schemas.microsoft.com/office/2006/metadata/properties" ma:root="true" ma:fieldsID="477a331f587951b7cdd4c1e1d4378ed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زمانبندی شروع انتشار" ma:description="تاریخ آغاز تقسیم اوقات، یک ستون سایت است که توسط ویژگی انتشار ایجاد شده است. برای مشخص کردن تاریخ و ساعتی استفاده میشود که در آن این صفحه ابتدا برای بازدیدکنندگان نمایان نمیشود." ma:hidden="true" ma:internalName="PublishingStartDate">
      <xsd:simpleType>
        <xsd:restriction base="dms:Unknown"/>
      </xsd:simpleType>
    </xsd:element>
    <xsd:element name="PublishingExpirationDate" ma:index="9" nillable="true" ma:displayName="زمانبندی پایان انتشار" ma:description="تاریخ پایان تقسیم اوقات، یک ستون سایت است که توسط ویژگی انتشار ایجاد شده است. برای مشخص کردن تاریخ و ساعتی استفاده میشود که در آن این صفحه دیگر برای بازدیدکنندگان نمایان نمیشود."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E39275F-9A26-4C37-A63F-648A4F928F62}"/>
</file>

<file path=customXml/itemProps2.xml><?xml version="1.0" encoding="utf-8"?>
<ds:datastoreItem xmlns:ds="http://schemas.openxmlformats.org/officeDocument/2006/customXml" ds:itemID="{A0336267-9D9C-43DB-AF47-0AA96C24B652}"/>
</file>

<file path=customXml/itemProps3.xml><?xml version="1.0" encoding="utf-8"?>
<ds:datastoreItem xmlns:ds="http://schemas.openxmlformats.org/officeDocument/2006/customXml" ds:itemID="{09E406EC-63A8-4B23-A3C8-9C02D102A6B3}"/>
</file>

<file path=docProps/app.xml><?xml version="1.0" encoding="utf-8"?>
<Properties xmlns="http://schemas.openxmlformats.org/officeDocument/2006/extended-properties" xmlns:vt="http://schemas.openxmlformats.org/officeDocument/2006/docPropsVTypes">
  <Template>Slice</Template>
  <TotalTime>131</TotalTime>
  <Words>530</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 Nazanin</vt:lpstr>
      <vt:lpstr>B Titr</vt:lpstr>
      <vt:lpstr>Century Gothic</vt:lpstr>
      <vt:lpstr>Tahoma</vt:lpstr>
      <vt:lpstr>Wingdings 3</vt:lpstr>
      <vt:lpstr>Slice</vt:lpstr>
      <vt:lpstr>آموزش استفاده از سرویس ویدئو کنفرانس  سازمان گسترش و نوسازی صنایع ایران</vt:lpstr>
      <vt:lpstr>روی لینک ارسالی(از طریق ایمیل)کلیک نمائید و در صورتیکه ادمین اتاق جلسه هستید نام کاربری و  رمز عبور که از طریق ایمیل برای هر معاونت و مدیریت ارسال گردیده است را تایپ نموده و روی عبارت "ورود" کلید نمائید. در صورتیکه ادمین اتاق جلسه نیستید، برای ورود به جلسه آنلاین روی عبارت "مهمان" کلیک نمائید.</vt:lpstr>
      <vt:lpstr>اگر با یوزر ادمین لاگین شده باشید در ابتدا باید برای فعال سازی میکروفون روی آن کلیک نمائید.</vt:lpstr>
      <vt:lpstr>در صورتیکه با یوزرمهمان وارد اتاق جلسه گردیده اید، در ابتدا باید نام و نام خانوادگی خود را وارد و تائید نمائید.</vt:lpstr>
      <vt:lpstr>اطاق جلسات از چهار بخش کلی تشکیل شده است</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استفاده از سرویس ویدئو کنفرانس  سازمان گسترش و نوسازی صنایع ایران</dc:title>
  <dc:creator>Honari, AliAsghar</dc:creator>
  <cp:lastModifiedBy>Honari, AliAsghar</cp:lastModifiedBy>
  <cp:revision>15</cp:revision>
  <dcterms:created xsi:type="dcterms:W3CDTF">2020-03-14T07:32:08Z</dcterms:created>
  <dcterms:modified xsi:type="dcterms:W3CDTF">2020-03-14T11:39:47Z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0x010100975645C45E59D641AA18979CE88A721D</vt:lpwstr>
  </property>
</Properties>
</file>